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  <p:sldMasterId id="2147483648" r:id="rId5"/>
  </p:sldMasterIdLst>
  <p:sldIdLst>
    <p:sldId id="256" r:id="rId6"/>
    <p:sldId id="259" r:id="rId7"/>
    <p:sldId id="280" r:id="rId8"/>
    <p:sldId id="267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275" r:id="rId32"/>
    <p:sldId id="281" r:id="rId33"/>
    <p:sldId id="282" r:id="rId34"/>
    <p:sldId id="284" r:id="rId35"/>
    <p:sldId id="286" r:id="rId36"/>
    <p:sldId id="264" r:id="rId37"/>
    <p:sldId id="285" r:id="rId38"/>
    <p:sldId id="271" r:id="rId39"/>
    <p:sldId id="332" r:id="rId40"/>
    <p:sldId id="331" r:id="rId41"/>
    <p:sldId id="333" r:id="rId42"/>
    <p:sldId id="334" r:id="rId43"/>
    <p:sldId id="335" r:id="rId44"/>
    <p:sldId id="273" r:id="rId45"/>
    <p:sldId id="274" r:id="rId46"/>
    <p:sldId id="263" r:id="rId47"/>
    <p:sldId id="336" r:id="rId48"/>
    <p:sldId id="337" r:id="rId49"/>
    <p:sldId id="346" r:id="rId50"/>
    <p:sldId id="347" r:id="rId51"/>
    <p:sldId id="348" r:id="rId52"/>
    <p:sldId id="366" r:id="rId53"/>
    <p:sldId id="349" r:id="rId54"/>
    <p:sldId id="350" r:id="rId55"/>
    <p:sldId id="351" r:id="rId56"/>
    <p:sldId id="352" r:id="rId57"/>
    <p:sldId id="353" r:id="rId58"/>
    <p:sldId id="345" r:id="rId59"/>
    <p:sldId id="354" r:id="rId60"/>
    <p:sldId id="355" r:id="rId61"/>
    <p:sldId id="367" r:id="rId62"/>
    <p:sldId id="356" r:id="rId63"/>
    <p:sldId id="357" r:id="rId64"/>
    <p:sldId id="358" r:id="rId65"/>
    <p:sldId id="359" r:id="rId66"/>
    <p:sldId id="360" r:id="rId67"/>
    <p:sldId id="361" r:id="rId68"/>
    <p:sldId id="373" r:id="rId69"/>
    <p:sldId id="363" r:id="rId70"/>
    <p:sldId id="362" r:id="rId71"/>
    <p:sldId id="372" r:id="rId72"/>
    <p:sldId id="369" r:id="rId73"/>
    <p:sldId id="370" r:id="rId74"/>
    <p:sldId id="371" r:id="rId75"/>
    <p:sldId id="257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F47DC5-27DE-4680-A776-DEAD8D9ED74D}" v="261" dt="2023-02-12T16:27:05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" y="5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viewProps" Target="viewProps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5D8E3-A309-4B38-BF86-4E654C051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10699-3DC5-4574-AEEC-C819712DE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F83B4-B1F8-4B9B-A683-ECE69978E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B7C8-D5C5-460A-A117-FA4D5421F2B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6C475-EFBE-4460-B33F-3D43A57FF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03AD4-792B-487E-AD03-6EF2F1EF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E052-2AC7-403F-AD46-42725D3A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53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BAD39-6686-4069-B59B-EF3BF5C0B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D4C647-392F-43C5-9B54-A1E5D50FD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9CBD2-F2FE-4F8D-8339-D36068939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B7C8-D5C5-460A-A117-FA4D5421F2B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FE5FA-3E9D-4AD9-B231-14762558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05227-BDB5-4FCD-AB59-9030637E3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E052-2AC7-403F-AD46-42725D3A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6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7BE745-F714-4798-8B3C-4DC5D589A2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05050C-88CE-4C71-8B06-E42FFE9B1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1CC9D-8F0A-4CBA-AEF2-E41B5C65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B7C8-D5C5-460A-A117-FA4D5421F2B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D2101-5436-4B75-B3CC-15061A3D4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B6FDA-CF10-4DF1-A813-9B143FE3B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E052-2AC7-403F-AD46-42725D3A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56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EB9564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7EE0B-EECC-49C9-9DE7-DA1B70642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B919D-F879-4411-9D75-F35DFAE92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25161-FC5B-470E-A3A0-FFE94CAC0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B7C8-D5C5-460A-A117-FA4D5421F2B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C4C8F-DF94-4F8B-9F6A-8196E7255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AA741-7201-4FAA-9C38-8C7321FD4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E052-2AC7-403F-AD46-42725D3A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63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6DC99-05C3-448F-8D82-50856F1E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64E47-E04B-42B1-8226-84641141E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CC79E-13F7-4D14-B972-5EC022835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B7C8-D5C5-460A-A117-FA4D5421F2B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CE8F6-B81B-495A-B506-56D2C4604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E5C61-9727-40A3-94C2-93009978D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E052-2AC7-403F-AD46-42725D3A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43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8B93-665D-4EBC-8F7D-AE8B25EAB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FCC98-844B-41E1-8BE5-B016DDBD2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545658-73ED-442F-8CC1-7C6C5D393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E8C76-8449-4C60-BA86-0CC6D1A57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B7C8-D5C5-460A-A117-FA4D5421F2B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4487B-09B3-4328-9C52-789246C25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D8D3C5-070D-4C0F-BC09-928AFB159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E052-2AC7-403F-AD46-42725D3A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3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D507D-E4AC-4BB1-B3AA-D5990475F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F9FA7-A98C-45B5-BA59-FBDD8B3B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4B53D-3C0C-40D1-B973-1BA4F283F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8A73DB-7003-4673-845E-331E11B359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10AFC0-6070-4ADF-92C6-F13CC6C68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6EB12F-2FF2-44A9-A7AD-6F2CB6FCA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B7C8-D5C5-460A-A117-FA4D5421F2B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6FC320-A309-4F2B-BB77-7D8D8A721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2A00B-BAA7-4720-B7F9-5BF8C17C2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E052-2AC7-403F-AD46-42725D3A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19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E9D3C-A367-4DCA-8CA5-C6BBD647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0E7239-F49C-4A01-8DDE-2C009468F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B7C8-D5C5-460A-A117-FA4D5421F2B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C773FA-E370-4EF2-A5EA-1F217F5F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E27E9F-C19C-4BB7-BFE1-777671A73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E052-2AC7-403F-AD46-42725D3A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4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425A0-4519-4A58-B8D1-0DA5B5DD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B7C8-D5C5-460A-A117-FA4D5421F2B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78EC5-2001-492E-A4F9-DA892F582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72EEA-688A-494B-9A82-D1B0D84DA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E052-2AC7-403F-AD46-42725D3A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70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361DF-8641-4A82-81E0-3D64B3BDA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EE6E9-E16A-49E7-AB34-592DE2B00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328C5F-A5C0-418E-AD73-38AE848C5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46BED-70A1-4E6E-A18B-CFE379F5F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B7C8-D5C5-460A-A117-FA4D5421F2B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61845-B746-42C0-947C-4D775E269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0079D-BEFD-4737-AE97-9889767B1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E052-2AC7-403F-AD46-42725D3A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1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08535-8E36-4305-AF8F-7BD017C19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B0A485-7E49-498E-A44F-2A92A034B6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19BAC-5998-4959-A271-CADB32BE1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2DD5CB-FEBC-4AE3-A6B0-8B5301B03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B7C8-D5C5-460A-A117-FA4D5421F2B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4EF7E6-A0E9-457E-B7BE-AAD8D4792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3660D-2189-455B-A077-46CA1C443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E052-2AC7-403F-AD46-42725D3A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42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F5786D-4712-4104-991E-8808C4C2F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1C5B5-0A24-4CF0-9C12-1E067C374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2ECAF-F569-413D-8F25-82CA2F0330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EB7C8-D5C5-460A-A117-FA4D5421F2B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06B68-931F-4D28-B40B-7B3CE39AC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132CD-49DF-4085-AD32-ECFF744BB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7E052-2AC7-403F-AD46-42725D3A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1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708877" y="2581415"/>
            <a:ext cx="222884" cy="614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0" b="0" i="0">
                <a:solidFill>
                  <a:srgbClr val="EB9564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20855C-9FA4-417A-BE67-63C022F81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E6A49B-1B06-403E-8CC5-ACB38A6BD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E2944-0EED-4E0F-A898-32E5FBDC8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160" y="1660121"/>
            <a:ext cx="9623404" cy="3305493"/>
          </a:xfrm>
        </p:spPr>
        <p:txBody>
          <a:bodyPr>
            <a:normAutofit/>
          </a:bodyPr>
          <a:lstStyle/>
          <a:p>
            <a:pPr algn="l"/>
            <a:r>
              <a:rPr lang="en-US" sz="4800" i="1" dirty="0"/>
              <a:t>Joint Charlotte-Punta </a:t>
            </a:r>
            <a:r>
              <a:rPr lang="en-US" sz="4800" i="1" dirty="0" err="1"/>
              <a:t>Gorda</a:t>
            </a:r>
            <a:r>
              <a:rPr lang="en-US" sz="4800" i="1" dirty="0"/>
              <a:t> MPO and Lee County MPO Board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748F8F-12F5-436E-9ED8-7F4532876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6159" y="4965614"/>
            <a:ext cx="9623404" cy="834454"/>
          </a:xfrm>
        </p:spPr>
        <p:txBody>
          <a:bodyPr>
            <a:normAutofit/>
          </a:bodyPr>
          <a:lstStyle/>
          <a:p>
            <a:pPr algn="l"/>
            <a:r>
              <a:rPr lang="en-US"/>
              <a:t>February 17,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763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605A3A9-5D36-8C18-EBC9-B380585D19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16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EA4507E-77BF-D686-9DFD-7596C3C6E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8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FB4B703-3B02-AB8B-5069-BA22EC944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65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3596BBD-9C29-5EF9-F1A7-AD9E6616D3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13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0E53A19-EDC8-99C9-0EB8-4E049F3BA3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34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037BFB6-FA7C-0981-C11A-9761E4656B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30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A41F3725-823F-3057-28DC-CADB617CF3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50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E8BDB8A4-B3E5-9560-F115-274A915A9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33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647EFB7-16A2-0AA1-456D-6BFA4E0435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55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80DC613-1819-8965-E130-5730536594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04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0855C-9FA4-417A-BE67-63C022F81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E6A49B-1B06-403E-8CC5-ACB38A6BD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C04233-F584-44BA-AB11-35CBDF5D1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60" y="1660121"/>
            <a:ext cx="9623404" cy="33054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TRIP Priorities </a:t>
            </a:r>
          </a:p>
        </p:txBody>
      </p:sp>
    </p:spTree>
    <p:extLst>
      <p:ext uri="{BB962C8B-B14F-4D97-AF65-F5344CB8AC3E}">
        <p14:creationId xmlns:p14="http://schemas.microsoft.com/office/powerpoint/2010/main" val="195129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051E7113-9281-AA43-8601-191B6B8D4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46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1B351AF-4A6B-8E0D-E5DB-CEADA4774C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17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378AB299-2216-ABC9-36FB-F0CCD3CAAF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97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C916257-B8DF-DDCC-F9A4-B25E572991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71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BB1BFDE-4839-E7A9-8F96-A951B4D7A0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76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2BD6C3A-BB47-D98F-C52C-AAF84B110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35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39A57D-9805-94AC-9616-CCF4700E0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43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0855C-9FA4-417A-BE67-63C022F81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E6A49B-1B06-403E-8CC5-ACB38A6BD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C04233-F584-44BA-AB11-35CBDF5D1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60" y="1660121"/>
            <a:ext cx="8096248" cy="33054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Burnt Store Rd. Corridor</a:t>
            </a:r>
          </a:p>
        </p:txBody>
      </p:sp>
    </p:spTree>
    <p:extLst>
      <p:ext uri="{BB962C8B-B14F-4D97-AF65-F5344CB8AC3E}">
        <p14:creationId xmlns:p14="http://schemas.microsoft.com/office/powerpoint/2010/main" val="18339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AA0CB04C-E9DE-2DCF-525B-32AB89EAC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0320"/>
            <a:ext cx="11135360" cy="68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89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A8522CA-526C-951D-56B7-CDAA178FA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" y="91440"/>
            <a:ext cx="1134872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5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714098"/>
              </p:ext>
            </p:extLst>
          </p:nvPr>
        </p:nvGraphicFramePr>
        <p:xfrm>
          <a:off x="884584" y="1428995"/>
          <a:ext cx="10545414" cy="4981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9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15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38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17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67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67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67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09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533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30504">
                        <a:lnSpc>
                          <a:spcPct val="100000"/>
                        </a:lnSpc>
                      </a:pPr>
                      <a:r>
                        <a:rPr sz="800" b="1" spc="-10" dirty="0">
                          <a:latin typeface="Arial Narrow"/>
                          <a:cs typeface="Arial Narrow"/>
                        </a:rPr>
                        <a:t>Sponsor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6B0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</a:pPr>
                      <a:r>
                        <a:rPr sz="800" b="1" spc="-10" dirty="0">
                          <a:latin typeface="Arial Narrow"/>
                          <a:cs typeface="Arial Narrow"/>
                        </a:rPr>
                        <a:t>Route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6B0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800" b="1" spc="-20" dirty="0">
                          <a:latin typeface="Arial Narrow"/>
                          <a:cs typeface="Arial Narrow"/>
                        </a:rPr>
                        <a:t>From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6B0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800" b="1" spc="-25" dirty="0">
                          <a:latin typeface="Arial Narrow"/>
                          <a:cs typeface="Arial Narrow"/>
                        </a:rPr>
                        <a:t>To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6B0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10489" marR="100330" indent="77470">
                        <a:lnSpc>
                          <a:spcPct val="104400"/>
                        </a:lnSpc>
                      </a:pPr>
                      <a:r>
                        <a:rPr sz="800" b="1" spc="-10" dirty="0">
                          <a:latin typeface="Arial Narrow"/>
                          <a:cs typeface="Arial Narrow"/>
                        </a:rPr>
                        <a:t>Proposed</a:t>
                      </a:r>
                      <a:r>
                        <a:rPr sz="800" b="1" spc="5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b="1" spc="-10" dirty="0">
                          <a:latin typeface="Arial Narrow"/>
                          <a:cs typeface="Arial Narrow"/>
                        </a:rPr>
                        <a:t>Improvement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112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6B0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3195" marR="53340" indent="-102235">
                        <a:lnSpc>
                          <a:spcPct val="104400"/>
                        </a:lnSpc>
                      </a:pPr>
                      <a:r>
                        <a:rPr sz="800" b="1" spc="-10" dirty="0">
                          <a:latin typeface="Arial Narrow"/>
                          <a:cs typeface="Arial Narrow"/>
                        </a:rPr>
                        <a:t>Requested</a:t>
                      </a:r>
                      <a:r>
                        <a:rPr sz="800" b="1" spc="5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b="1" spc="-20" dirty="0">
                          <a:latin typeface="Arial Narrow"/>
                          <a:cs typeface="Arial Narrow"/>
                        </a:rPr>
                        <a:t>Phase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112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6B0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7480">
                        <a:lnSpc>
                          <a:spcPct val="100000"/>
                        </a:lnSpc>
                      </a:pPr>
                      <a:r>
                        <a:rPr sz="800" b="1" dirty="0">
                          <a:latin typeface="Arial Narrow"/>
                          <a:cs typeface="Arial Narrow"/>
                        </a:rPr>
                        <a:t>Total</a:t>
                      </a:r>
                      <a:r>
                        <a:rPr sz="800" b="1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b="1" spc="-20" dirty="0">
                          <a:latin typeface="Arial Narrow"/>
                          <a:cs typeface="Arial Narrow"/>
                        </a:rPr>
                        <a:t>Cost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6B0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71780" marR="43180" indent="-218440">
                        <a:lnSpc>
                          <a:spcPct val="104400"/>
                        </a:lnSpc>
                      </a:pPr>
                      <a:r>
                        <a:rPr sz="800" b="1" dirty="0">
                          <a:latin typeface="Arial Narrow"/>
                          <a:cs typeface="Arial Narrow"/>
                        </a:rPr>
                        <a:t>Requested</a:t>
                      </a:r>
                      <a:r>
                        <a:rPr sz="800" b="1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b="1" spc="-20" dirty="0">
                          <a:latin typeface="Arial Narrow"/>
                          <a:cs typeface="Arial Narrow"/>
                        </a:rPr>
                        <a:t>TRIP</a:t>
                      </a:r>
                      <a:r>
                        <a:rPr sz="800" b="1" spc="5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b="1" spc="-10" dirty="0">
                          <a:latin typeface="Arial Narrow"/>
                          <a:cs typeface="Arial Narrow"/>
                        </a:rPr>
                        <a:t>Funds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112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6B0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990"/>
                        </a:lnSpc>
                      </a:pPr>
                      <a:r>
                        <a:rPr sz="800" b="1" dirty="0">
                          <a:latin typeface="Arial Narrow"/>
                          <a:cs typeface="Arial Narrow"/>
                        </a:rPr>
                        <a:t>Amount</a:t>
                      </a:r>
                      <a:r>
                        <a:rPr sz="800" b="1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b="1" dirty="0">
                          <a:latin typeface="Arial Narrow"/>
                          <a:cs typeface="Arial Narrow"/>
                        </a:rPr>
                        <a:t>of </a:t>
                      </a:r>
                      <a:r>
                        <a:rPr sz="800" b="1" spc="-20" dirty="0">
                          <a:latin typeface="Arial Narrow"/>
                          <a:cs typeface="Arial Narrow"/>
                        </a:rPr>
                        <a:t>TRIP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  <a:p>
                      <a:pPr marL="151130" marR="141605" indent="3175" algn="ctr">
                        <a:lnSpc>
                          <a:spcPct val="104400"/>
                        </a:lnSpc>
                      </a:pPr>
                      <a:r>
                        <a:rPr sz="800" b="1" spc="-10" dirty="0">
                          <a:latin typeface="Arial Narrow"/>
                          <a:cs typeface="Arial Narrow"/>
                        </a:rPr>
                        <a:t>Funds</a:t>
                      </a:r>
                      <a:r>
                        <a:rPr sz="800" b="1" spc="5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b="1" spc="-10" dirty="0">
                          <a:latin typeface="Arial Narrow"/>
                          <a:cs typeface="Arial Narrow"/>
                        </a:rPr>
                        <a:t>Prgrammed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6B0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b="1" dirty="0">
                          <a:latin typeface="Arial Narrow"/>
                          <a:cs typeface="Arial Narrow"/>
                        </a:rPr>
                        <a:t>Year</a:t>
                      </a:r>
                      <a:r>
                        <a:rPr sz="800" b="1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b="1" spc="-10" dirty="0">
                          <a:latin typeface="Arial Narrow"/>
                          <a:cs typeface="Arial Narrow"/>
                        </a:rPr>
                        <a:t>Funded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6B0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17475" marR="28575" indent="-78105">
                        <a:lnSpc>
                          <a:spcPct val="104400"/>
                        </a:lnSpc>
                      </a:pPr>
                      <a:r>
                        <a:rPr sz="800" b="1" dirty="0">
                          <a:latin typeface="Arial Narrow"/>
                          <a:cs typeface="Arial Narrow"/>
                        </a:rPr>
                        <a:t>2023</a:t>
                      </a:r>
                      <a:r>
                        <a:rPr sz="800" b="1" spc="17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b="1" spc="-10" dirty="0">
                          <a:latin typeface="Arial Narrow"/>
                          <a:cs typeface="Arial Narrow"/>
                        </a:rPr>
                        <a:t>Joint</a:t>
                      </a:r>
                      <a:r>
                        <a:rPr sz="800" b="1" spc="5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b="1" spc="-10" dirty="0">
                          <a:latin typeface="Arial Narrow"/>
                          <a:cs typeface="Arial Narrow"/>
                        </a:rPr>
                        <a:t>Priority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112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6B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026">
                <a:tc>
                  <a:txBody>
                    <a:bodyPr/>
                    <a:lstStyle/>
                    <a:p>
                      <a:pPr marL="19050">
                        <a:lnSpc>
                          <a:spcPts val="1060"/>
                        </a:lnSpc>
                        <a:spcBef>
                          <a:spcPts val="30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Lee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County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3362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1060"/>
                        </a:lnSpc>
                        <a:spcBef>
                          <a:spcPts val="30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Burnt</a:t>
                      </a:r>
                      <a:r>
                        <a:rPr sz="8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Store</a:t>
                      </a:r>
                      <a:r>
                        <a:rPr sz="8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Rd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336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1060"/>
                        </a:lnSpc>
                        <a:spcBef>
                          <a:spcPts val="30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Van</a:t>
                      </a:r>
                      <a:r>
                        <a:rPr sz="8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Buren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 Pkwy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336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1060"/>
                        </a:lnSpc>
                        <a:spcBef>
                          <a:spcPts val="30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~1000'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North</a:t>
                      </a:r>
                      <a:r>
                        <a:rPr sz="8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Charlotte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Co/L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336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1060"/>
                        </a:lnSpc>
                        <a:spcBef>
                          <a:spcPts val="30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2L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4L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336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050"/>
                        </a:lnSpc>
                      </a:pPr>
                      <a:r>
                        <a:rPr sz="800" spc="-25" dirty="0">
                          <a:latin typeface="Arial Narrow"/>
                          <a:cs typeface="Arial Narrow"/>
                        </a:rPr>
                        <a:t>ROW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3675">
                        <a:lnSpc>
                          <a:spcPts val="1050"/>
                        </a:lnSpc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$32,000,000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ts val="1050"/>
                        </a:lnSpc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$4,000,000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Charlotte</a:t>
                      </a:r>
                      <a:r>
                        <a:rPr sz="800" spc="-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County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3362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Harborview</a:t>
                      </a:r>
                      <a:r>
                        <a:rPr sz="800" spc="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RD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Melbourne</a:t>
                      </a:r>
                      <a:r>
                        <a:rPr sz="800" spc="-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St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336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I-</a:t>
                      </a:r>
                      <a:r>
                        <a:rPr sz="800" spc="-35" dirty="0">
                          <a:latin typeface="Arial Narrow"/>
                          <a:cs typeface="Arial Narrow"/>
                        </a:rPr>
                        <a:t>75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2L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4L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Arial Narrow"/>
                          <a:cs typeface="Arial Narrow"/>
                        </a:rPr>
                        <a:t>CST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3675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$45,630,000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$4,000,000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Arial Narrow"/>
                          <a:cs typeface="Arial Narrow"/>
                        </a:rPr>
                        <a:t>TBD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2025/2026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Lee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County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Corkscrew</a:t>
                      </a:r>
                      <a:r>
                        <a:rPr sz="800" spc="-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Road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E.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Ben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Hil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Griffin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Road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336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Bella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Terra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2L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4L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Arial Narrow"/>
                          <a:cs typeface="Arial Narrow"/>
                        </a:rPr>
                        <a:t>CST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3675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$24,525,000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$6,975,000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$2,651,966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2021/2022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Charlotte</a:t>
                      </a:r>
                      <a:r>
                        <a:rPr sz="800" spc="-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County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85470" marR="61594" indent="-513715">
                        <a:lnSpc>
                          <a:spcPts val="1140"/>
                        </a:lnSpc>
                        <a:spcBef>
                          <a:spcPts val="30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Edgewater</a:t>
                      </a:r>
                      <a:r>
                        <a:rPr sz="800" spc="-5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Dr/Flamingo</a:t>
                      </a:r>
                      <a:r>
                        <a:rPr sz="800" spc="-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Blvd</a:t>
                      </a:r>
                      <a:r>
                        <a:rPr sz="800" spc="5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Ext.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336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Midway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 Blvd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Collingswood</a:t>
                      </a:r>
                      <a:r>
                        <a:rPr sz="800" spc="-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Blvd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2L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4L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PE,</a:t>
                      </a:r>
                      <a:r>
                        <a:rPr sz="8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CST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3675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$38,080,000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$2,200,000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441"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Lee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County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Ortiz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Avenue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Colonial</a:t>
                      </a:r>
                      <a:r>
                        <a:rPr sz="8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Blvd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SR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82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2L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4L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25" dirty="0">
                          <a:latin typeface="Arial Narrow"/>
                          <a:cs typeface="Arial Narrow"/>
                        </a:rPr>
                        <a:t>CST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367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$16,520,000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$4,000,000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441"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Charlotte</a:t>
                      </a:r>
                      <a:r>
                        <a:rPr sz="800" spc="-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County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Jones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loop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Rd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Burnt</a:t>
                      </a:r>
                      <a:r>
                        <a:rPr sz="8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Store</a:t>
                      </a:r>
                      <a:r>
                        <a:rPr sz="8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Rd</a:t>
                      </a:r>
                      <a:endParaRPr sz="800" dirty="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Piper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 Rd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4L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6L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PE,</a:t>
                      </a:r>
                      <a:r>
                        <a:rPr sz="8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CST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367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$45,020,000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25" dirty="0">
                          <a:latin typeface="Arial Narrow"/>
                          <a:cs typeface="Arial Narrow"/>
                        </a:rPr>
                        <a:t>TBD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Lee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County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Corkscrew</a:t>
                      </a:r>
                      <a:r>
                        <a:rPr sz="800" spc="-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Road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Bella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Terra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336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Alico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Road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2L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4L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Arial Narrow"/>
                          <a:cs typeface="Arial Narrow"/>
                        </a:rPr>
                        <a:t>CST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3675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$16,068,000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$4,000,000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Charlotte</a:t>
                      </a:r>
                      <a:r>
                        <a:rPr sz="800" spc="-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County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Kings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Hwy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Sandhill</a:t>
                      </a:r>
                      <a:r>
                        <a:rPr sz="8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Blvd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336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DeSoto</a:t>
                      </a:r>
                      <a:r>
                        <a:rPr sz="800" spc="-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County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Line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2L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4L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Arial Narrow"/>
                          <a:cs typeface="Arial Narrow"/>
                        </a:rPr>
                        <a:t>CST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$5,000,000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441"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Lee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County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Three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Oaks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Pkwy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Ext.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Fiddlesticks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Canal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Pony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Drive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New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4L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25" dirty="0">
                          <a:latin typeface="Arial Narrow"/>
                          <a:cs typeface="Arial Narrow"/>
                        </a:rPr>
                        <a:t>CST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31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$60,774,000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$8,000,000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441"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Lee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County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Three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Oaks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Pkwy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Pony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Drive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Daniels</a:t>
                      </a:r>
                      <a:r>
                        <a:rPr sz="8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Parkway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New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4L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25" dirty="0">
                          <a:latin typeface="Arial Narrow"/>
                          <a:cs typeface="Arial Narrow"/>
                        </a:rPr>
                        <a:t>CST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31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$31,720,000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$7,500,000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441"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Lee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County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Ortiz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Avenue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SR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82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Luckett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Road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2L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4L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25" dirty="0">
                          <a:latin typeface="Arial Narrow"/>
                          <a:cs typeface="Arial Narrow"/>
                        </a:rPr>
                        <a:t>CST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31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$28,475,000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$5,000,000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4441"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Lee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County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Alico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Extension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Phase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50" dirty="0">
                          <a:latin typeface="Arial Narrow"/>
                          <a:cs typeface="Arial Narrow"/>
                        </a:rPr>
                        <a:t>I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Airport</a:t>
                      </a:r>
                      <a:r>
                        <a:rPr sz="8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Haul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 Rd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East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Alico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Road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2L</a:t>
                      </a:r>
                      <a:r>
                        <a:rPr sz="8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4L/New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4L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25" dirty="0">
                          <a:latin typeface="Arial Narrow"/>
                          <a:cs typeface="Arial Narrow"/>
                        </a:rPr>
                        <a:t>CST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31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$10,759,000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$3,000,000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4441"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Lee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County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Alico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Extension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Phase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II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&amp;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III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East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Alico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Rd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SR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82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New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4L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25" dirty="0">
                          <a:latin typeface="Arial Narrow"/>
                          <a:cs typeface="Arial Narrow"/>
                        </a:rPr>
                        <a:t>CST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31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$95,781,000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$8,000,000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4441"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Lee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County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Ortiz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Avenue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Luckett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0" dirty="0">
                          <a:latin typeface="Arial Narrow"/>
                          <a:cs typeface="Arial Narrow"/>
                        </a:rPr>
                        <a:t>Road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SR</a:t>
                      </a:r>
                      <a:r>
                        <a:rPr sz="8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80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dirty="0">
                          <a:latin typeface="Arial Narrow"/>
                          <a:cs typeface="Arial Narrow"/>
                        </a:rPr>
                        <a:t>2L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8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800" spc="-25" dirty="0">
                          <a:latin typeface="Arial Narrow"/>
                          <a:cs typeface="Arial Narrow"/>
                        </a:rPr>
                        <a:t>4L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25" dirty="0">
                          <a:latin typeface="Arial Narrow"/>
                          <a:cs typeface="Arial Narrow"/>
                        </a:rPr>
                        <a:t>CST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31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$28,418,000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10" dirty="0">
                          <a:latin typeface="Arial Narrow"/>
                          <a:cs typeface="Arial Narrow"/>
                        </a:rPr>
                        <a:t>$5,000,000</a:t>
                      </a:r>
                      <a:endParaRPr sz="800">
                        <a:latin typeface="Arial Narrow"/>
                        <a:cs typeface="Arial Narrow"/>
                      </a:endParaRPr>
                    </a:p>
                  </a:txBody>
                  <a:tcPr marL="0" marR="0" marT="75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5679">
                <a:tc grid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9BE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4180299" y="726610"/>
            <a:ext cx="3860987" cy="427761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algn="ctr">
              <a:spcBef>
                <a:spcPts val="119"/>
              </a:spcBef>
            </a:pPr>
            <a:r>
              <a:rPr sz="838" b="1" dirty="0">
                <a:latin typeface="Arial Narrow"/>
                <a:cs typeface="Arial Narrow"/>
              </a:rPr>
              <a:t>2023</a:t>
            </a:r>
            <a:r>
              <a:rPr sz="838" b="1" spc="75" dirty="0">
                <a:latin typeface="Arial Narrow"/>
                <a:cs typeface="Arial Narrow"/>
              </a:rPr>
              <a:t> </a:t>
            </a:r>
            <a:r>
              <a:rPr sz="838" b="1" dirty="0">
                <a:latin typeface="Arial Narrow"/>
                <a:cs typeface="Arial Narrow"/>
              </a:rPr>
              <a:t>JOINT</a:t>
            </a:r>
            <a:r>
              <a:rPr sz="838" b="1" spc="84" dirty="0">
                <a:latin typeface="Arial Narrow"/>
                <a:cs typeface="Arial Narrow"/>
              </a:rPr>
              <a:t> </a:t>
            </a:r>
            <a:r>
              <a:rPr sz="838" b="1" dirty="0">
                <a:latin typeface="Arial Narrow"/>
                <a:cs typeface="Arial Narrow"/>
              </a:rPr>
              <a:t>TRIP</a:t>
            </a:r>
            <a:r>
              <a:rPr sz="838" b="1" spc="84" dirty="0">
                <a:latin typeface="Arial Narrow"/>
                <a:cs typeface="Arial Narrow"/>
              </a:rPr>
              <a:t> </a:t>
            </a:r>
            <a:r>
              <a:rPr sz="838" b="1" dirty="0">
                <a:latin typeface="Arial Narrow"/>
                <a:cs typeface="Arial Narrow"/>
              </a:rPr>
              <a:t>PRIORITIES</a:t>
            </a:r>
            <a:r>
              <a:rPr sz="838" b="1" spc="84" dirty="0">
                <a:latin typeface="Arial Narrow"/>
                <a:cs typeface="Arial Narrow"/>
              </a:rPr>
              <a:t> </a:t>
            </a:r>
            <a:r>
              <a:rPr sz="838" b="1" dirty="0">
                <a:latin typeface="Arial Narrow"/>
                <a:cs typeface="Arial Narrow"/>
              </a:rPr>
              <a:t>FOR</a:t>
            </a:r>
            <a:r>
              <a:rPr sz="838" b="1" spc="88" dirty="0">
                <a:latin typeface="Arial Narrow"/>
                <a:cs typeface="Arial Narrow"/>
              </a:rPr>
              <a:t> </a:t>
            </a:r>
            <a:r>
              <a:rPr sz="838" b="1" dirty="0">
                <a:latin typeface="Arial Narrow"/>
                <a:cs typeface="Arial Narrow"/>
              </a:rPr>
              <a:t>LEE</a:t>
            </a:r>
            <a:r>
              <a:rPr sz="838" b="1" spc="84" dirty="0">
                <a:latin typeface="Arial Narrow"/>
                <a:cs typeface="Arial Narrow"/>
              </a:rPr>
              <a:t> </a:t>
            </a:r>
            <a:r>
              <a:rPr sz="838" b="1" dirty="0">
                <a:latin typeface="Arial Narrow"/>
                <a:cs typeface="Arial Narrow"/>
              </a:rPr>
              <a:t>AND</a:t>
            </a:r>
            <a:r>
              <a:rPr sz="838" b="1" spc="88" dirty="0">
                <a:latin typeface="Arial Narrow"/>
                <a:cs typeface="Arial Narrow"/>
              </a:rPr>
              <a:t> </a:t>
            </a:r>
            <a:r>
              <a:rPr sz="838" b="1" dirty="0">
                <a:latin typeface="Arial Narrow"/>
                <a:cs typeface="Arial Narrow"/>
              </a:rPr>
              <a:t>CHARLOTTE</a:t>
            </a:r>
            <a:r>
              <a:rPr sz="838" b="1" spc="84" dirty="0">
                <a:latin typeface="Arial Narrow"/>
                <a:cs typeface="Arial Narrow"/>
              </a:rPr>
              <a:t> </a:t>
            </a:r>
            <a:r>
              <a:rPr sz="838" b="1" dirty="0">
                <a:latin typeface="Arial Narrow"/>
                <a:cs typeface="Arial Narrow"/>
              </a:rPr>
              <a:t>COUNTY-PUNTA</a:t>
            </a:r>
            <a:r>
              <a:rPr sz="838" b="1" spc="88" dirty="0">
                <a:latin typeface="Arial Narrow"/>
                <a:cs typeface="Arial Narrow"/>
              </a:rPr>
              <a:t> </a:t>
            </a:r>
            <a:r>
              <a:rPr sz="838" b="1" dirty="0">
                <a:latin typeface="Arial Narrow"/>
                <a:cs typeface="Arial Narrow"/>
              </a:rPr>
              <a:t>GORDA</a:t>
            </a:r>
            <a:r>
              <a:rPr sz="838" b="1" spc="88" dirty="0">
                <a:latin typeface="Arial Narrow"/>
                <a:cs typeface="Arial Narrow"/>
              </a:rPr>
              <a:t> </a:t>
            </a:r>
            <a:r>
              <a:rPr sz="838" b="1" spc="-22" dirty="0">
                <a:latin typeface="Arial Narrow"/>
                <a:cs typeface="Arial Narrow"/>
              </a:rPr>
              <a:t>MPO</a:t>
            </a:r>
            <a:endParaRPr sz="838">
              <a:latin typeface="Arial Narrow"/>
              <a:cs typeface="Arial Narrow"/>
            </a:endParaRPr>
          </a:p>
          <a:p>
            <a:pPr marR="19051" algn="ctr">
              <a:spcBef>
                <a:spcPts val="84"/>
              </a:spcBef>
            </a:pPr>
            <a:r>
              <a:rPr sz="838" dirty="0">
                <a:latin typeface="Arial Narrow"/>
                <a:cs typeface="Arial Narrow"/>
              </a:rPr>
              <a:t>Adoption</a:t>
            </a:r>
            <a:r>
              <a:rPr sz="838" spc="31" dirty="0">
                <a:latin typeface="Arial Narrow"/>
                <a:cs typeface="Arial Narrow"/>
              </a:rPr>
              <a:t> </a:t>
            </a:r>
            <a:r>
              <a:rPr sz="838" dirty="0">
                <a:latin typeface="Arial Narrow"/>
                <a:cs typeface="Arial Narrow"/>
              </a:rPr>
              <a:t>by</a:t>
            </a:r>
            <a:r>
              <a:rPr sz="838" spc="44" dirty="0">
                <a:latin typeface="Arial Narrow"/>
                <a:cs typeface="Arial Narrow"/>
              </a:rPr>
              <a:t> </a:t>
            </a:r>
            <a:r>
              <a:rPr sz="838" dirty="0">
                <a:latin typeface="Arial Narrow"/>
                <a:cs typeface="Arial Narrow"/>
              </a:rPr>
              <a:t>Lee</a:t>
            </a:r>
            <a:r>
              <a:rPr sz="838" spc="35" dirty="0">
                <a:latin typeface="Arial Narrow"/>
                <a:cs typeface="Arial Narrow"/>
              </a:rPr>
              <a:t> </a:t>
            </a:r>
            <a:r>
              <a:rPr sz="838" dirty="0">
                <a:latin typeface="Arial Narrow"/>
                <a:cs typeface="Arial Narrow"/>
              </a:rPr>
              <a:t>MPO</a:t>
            </a:r>
            <a:r>
              <a:rPr sz="838" spc="35" dirty="0">
                <a:latin typeface="Arial Narrow"/>
                <a:cs typeface="Arial Narrow"/>
              </a:rPr>
              <a:t> </a:t>
            </a:r>
            <a:r>
              <a:rPr sz="838" dirty="0">
                <a:latin typeface="Arial Narrow"/>
                <a:cs typeface="Arial Narrow"/>
              </a:rPr>
              <a:t>in</a:t>
            </a:r>
            <a:r>
              <a:rPr sz="838" spc="31" dirty="0">
                <a:latin typeface="Arial Narrow"/>
                <a:cs typeface="Arial Narrow"/>
              </a:rPr>
              <a:t> </a:t>
            </a:r>
            <a:r>
              <a:rPr sz="838" dirty="0">
                <a:latin typeface="Arial Narrow"/>
                <a:cs typeface="Arial Narrow"/>
              </a:rPr>
              <a:t>May</a:t>
            </a:r>
            <a:r>
              <a:rPr sz="838" spc="44" dirty="0">
                <a:latin typeface="Arial Narrow"/>
                <a:cs typeface="Arial Narrow"/>
              </a:rPr>
              <a:t> </a:t>
            </a:r>
            <a:r>
              <a:rPr sz="838" dirty="0">
                <a:latin typeface="Arial Narrow"/>
                <a:cs typeface="Arial Narrow"/>
              </a:rPr>
              <a:t>or</a:t>
            </a:r>
            <a:r>
              <a:rPr sz="838" spc="35" dirty="0">
                <a:latin typeface="Arial Narrow"/>
                <a:cs typeface="Arial Narrow"/>
              </a:rPr>
              <a:t> </a:t>
            </a:r>
            <a:r>
              <a:rPr sz="838" spc="-18" dirty="0">
                <a:latin typeface="Arial Narrow"/>
                <a:cs typeface="Arial Narrow"/>
              </a:rPr>
              <a:t>June</a:t>
            </a:r>
            <a:endParaRPr sz="838">
              <a:latin typeface="Arial Narrow"/>
              <a:cs typeface="Arial Narrow"/>
            </a:endParaRPr>
          </a:p>
          <a:p>
            <a:pPr marR="20732" algn="ctr">
              <a:spcBef>
                <a:spcPts val="84"/>
              </a:spcBef>
            </a:pPr>
            <a:r>
              <a:rPr sz="838" dirty="0">
                <a:latin typeface="Arial Narrow"/>
                <a:cs typeface="Arial Narrow"/>
              </a:rPr>
              <a:t>Adoption</a:t>
            </a:r>
            <a:r>
              <a:rPr sz="838" spc="49" dirty="0">
                <a:latin typeface="Arial Narrow"/>
                <a:cs typeface="Arial Narrow"/>
              </a:rPr>
              <a:t> </a:t>
            </a:r>
            <a:r>
              <a:rPr sz="838" dirty="0">
                <a:latin typeface="Arial Narrow"/>
                <a:cs typeface="Arial Narrow"/>
              </a:rPr>
              <a:t>by</a:t>
            </a:r>
            <a:r>
              <a:rPr sz="838" spc="66" dirty="0">
                <a:latin typeface="Arial Narrow"/>
                <a:cs typeface="Arial Narrow"/>
              </a:rPr>
              <a:t> </a:t>
            </a:r>
            <a:r>
              <a:rPr sz="838" dirty="0">
                <a:latin typeface="Arial Narrow"/>
                <a:cs typeface="Arial Narrow"/>
              </a:rPr>
              <a:t>Charlotte</a:t>
            </a:r>
            <a:r>
              <a:rPr sz="838" spc="49" dirty="0">
                <a:latin typeface="Arial Narrow"/>
                <a:cs typeface="Arial Narrow"/>
              </a:rPr>
              <a:t> </a:t>
            </a:r>
            <a:r>
              <a:rPr sz="838" dirty="0">
                <a:latin typeface="Arial Narrow"/>
                <a:cs typeface="Arial Narrow"/>
              </a:rPr>
              <a:t>County-Punta</a:t>
            </a:r>
            <a:r>
              <a:rPr sz="838" spc="53" dirty="0">
                <a:latin typeface="Arial Narrow"/>
                <a:cs typeface="Arial Narrow"/>
              </a:rPr>
              <a:t> </a:t>
            </a:r>
            <a:r>
              <a:rPr sz="838" dirty="0">
                <a:latin typeface="Arial Narrow"/>
                <a:cs typeface="Arial Narrow"/>
              </a:rPr>
              <a:t>Gorda</a:t>
            </a:r>
            <a:r>
              <a:rPr sz="838" spc="53" dirty="0">
                <a:latin typeface="Arial Narrow"/>
                <a:cs typeface="Arial Narrow"/>
              </a:rPr>
              <a:t> </a:t>
            </a:r>
            <a:r>
              <a:rPr sz="838" dirty="0">
                <a:latin typeface="Arial Narrow"/>
                <a:cs typeface="Arial Narrow"/>
              </a:rPr>
              <a:t>MPO</a:t>
            </a:r>
            <a:r>
              <a:rPr sz="838" spc="53" dirty="0">
                <a:latin typeface="Arial Narrow"/>
                <a:cs typeface="Arial Narrow"/>
              </a:rPr>
              <a:t> </a:t>
            </a:r>
            <a:r>
              <a:rPr sz="838" dirty="0">
                <a:latin typeface="Arial Narrow"/>
                <a:cs typeface="Arial Narrow"/>
              </a:rPr>
              <a:t>in</a:t>
            </a:r>
            <a:r>
              <a:rPr sz="838" spc="49" dirty="0">
                <a:latin typeface="Arial Narrow"/>
                <a:cs typeface="Arial Narrow"/>
              </a:rPr>
              <a:t> </a:t>
            </a:r>
            <a:r>
              <a:rPr sz="838" dirty="0">
                <a:latin typeface="Arial Narrow"/>
                <a:cs typeface="Arial Narrow"/>
              </a:rPr>
              <a:t>May</a:t>
            </a:r>
            <a:r>
              <a:rPr sz="838" spc="66" dirty="0">
                <a:latin typeface="Arial Narrow"/>
                <a:cs typeface="Arial Narrow"/>
              </a:rPr>
              <a:t> </a:t>
            </a:r>
            <a:r>
              <a:rPr sz="838" spc="-18" dirty="0">
                <a:latin typeface="Arial Narrow"/>
                <a:cs typeface="Arial Narrow"/>
              </a:rPr>
              <a:t>2023</a:t>
            </a:r>
            <a:endParaRPr sz="838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0855C-9FA4-417A-BE67-63C022F81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E6A49B-1B06-403E-8CC5-ACB38A6BD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C04233-F584-44BA-AB11-35CBDF5D1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60" y="1660121"/>
            <a:ext cx="9623404" cy="33054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Green Gulf Boulevard Extension</a:t>
            </a:r>
          </a:p>
        </p:txBody>
      </p:sp>
    </p:spTree>
    <p:extLst>
      <p:ext uri="{BB962C8B-B14F-4D97-AF65-F5344CB8AC3E}">
        <p14:creationId xmlns:p14="http://schemas.microsoft.com/office/powerpoint/2010/main" val="358690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E008F53-77F3-5E5E-7FBB-97894EF6B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360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0855C-9FA4-417A-BE67-63C022F81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E6A49B-1B06-403E-8CC5-ACB38A6BD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C04233-F584-44BA-AB11-35CBDF5D1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60" y="1660121"/>
            <a:ext cx="9623404" cy="33054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Status of SR 31 Projects</a:t>
            </a:r>
          </a:p>
        </p:txBody>
      </p:sp>
    </p:spTree>
    <p:extLst>
      <p:ext uri="{BB962C8B-B14F-4D97-AF65-F5344CB8AC3E}">
        <p14:creationId xmlns:p14="http://schemas.microsoft.com/office/powerpoint/2010/main" val="124284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map&#10;&#10;Description automatically generated">
            <a:extLst>
              <a:ext uri="{FF2B5EF4-FFF2-40B4-BE49-F238E27FC236}">
                <a16:creationId xmlns:a16="http://schemas.microsoft.com/office/drawing/2014/main" id="{0AB076AA-2C65-0367-5E26-2C7017CE5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0"/>
            <a:ext cx="12039599" cy="68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58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6FD15B-A172-411A-8E98-D68B07A9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0" y="329184"/>
            <a:ext cx="7508240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SR 31 from SR 80 to SR 78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77ED22E9-642E-41B2-8C03-867A75C31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D1850-E71D-4A76-B382-34CE42C87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US" dirty="0"/>
              <a:t>PD&amp;E Study started in 2019 and planned completion is early 2024 </a:t>
            </a:r>
          </a:p>
          <a:p>
            <a:r>
              <a:rPr lang="en-US" dirty="0"/>
              <a:t>Alternatives public workshop was held on January 31</a:t>
            </a:r>
            <a:r>
              <a:rPr lang="en-US" baseline="30000" dirty="0"/>
              <a:t>st</a:t>
            </a:r>
            <a:endParaRPr lang="en-US" dirty="0"/>
          </a:p>
          <a:p>
            <a:r>
              <a:rPr lang="en-US" dirty="0"/>
              <a:t>Design to start later this year</a:t>
            </a:r>
          </a:p>
          <a:p>
            <a:r>
              <a:rPr lang="en-US" dirty="0"/>
              <a:t>Right-of-Way is programmed in FY 2025</a:t>
            </a:r>
          </a:p>
          <a:p>
            <a:pPr marL="0" indent="0">
              <a:buNone/>
            </a:pPr>
            <a:r>
              <a:rPr lang="en-US" sz="2200" dirty="0"/>
              <a:t> 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97131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B83EE5DE-F7F7-86A0-7E3D-EA752EEB4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04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text, tree, display, sign&#10;&#10;Description automatically generated">
            <a:extLst>
              <a:ext uri="{FF2B5EF4-FFF2-40B4-BE49-F238E27FC236}">
                <a16:creationId xmlns:a16="http://schemas.microsoft.com/office/drawing/2014/main" id="{7A6C02D0-799A-4F90-626C-E64DDDC4B8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32" y="363538"/>
            <a:ext cx="5506131" cy="4392613"/>
          </a:xfrm>
        </p:spPr>
      </p:pic>
      <p:pic>
        <p:nvPicPr>
          <p:cNvPr id="8" name="Content Placeholder 7" descr="A picture containing text, tree, display, sign&#10;&#10;Description automatically generated">
            <a:extLst>
              <a:ext uri="{FF2B5EF4-FFF2-40B4-BE49-F238E27FC236}">
                <a16:creationId xmlns:a16="http://schemas.microsoft.com/office/drawing/2014/main" id="{94BBA222-0328-EF95-0EAE-8F1628063C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162" y="363538"/>
            <a:ext cx="5506131" cy="43926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4B6113-EF9E-BCE6-7F5A-351BAE81C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SR 31 Bridge Alternatives </a:t>
            </a:r>
          </a:p>
        </p:txBody>
      </p:sp>
    </p:spTree>
    <p:extLst>
      <p:ext uri="{BB962C8B-B14F-4D97-AF65-F5344CB8AC3E}">
        <p14:creationId xmlns:p14="http://schemas.microsoft.com/office/powerpoint/2010/main" val="2857297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B41B69F-B1F1-87F4-6498-207F346A0E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0" r="1086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7392A-8F75-B6A1-85E1-0B2EF499D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49" y="4831765"/>
            <a:ext cx="3200400" cy="1071062"/>
          </a:xfrm>
          <a:solidFill>
            <a:srgbClr val="262626"/>
          </a:solidFill>
          <a:ln w="257175" cap="sq" cmpd="sng" algn="ctr">
            <a:solidFill>
              <a:srgbClr val="262626">
                <a:alpha val="60000"/>
              </a:srgbClr>
            </a:solidFill>
            <a:prstDash val="solid"/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400">
                <a:solidFill>
                  <a:schemeClr val="lt1"/>
                </a:solidFill>
              </a:rPr>
              <a:t>SR 31 South of Bridge At-Grade Alternative </a:t>
            </a:r>
          </a:p>
        </p:txBody>
      </p:sp>
    </p:spTree>
    <p:extLst>
      <p:ext uri="{BB962C8B-B14F-4D97-AF65-F5344CB8AC3E}">
        <p14:creationId xmlns:p14="http://schemas.microsoft.com/office/powerpoint/2010/main" val="3758693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1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13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A7A4AF5-DC29-0B80-E3A1-36E9E01AB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760132"/>
            <a:ext cx="5093596" cy="1777829"/>
          </a:xfrm>
        </p:spPr>
        <p:txBody>
          <a:bodyPr>
            <a:normAutofit/>
          </a:bodyPr>
          <a:lstStyle/>
          <a:p>
            <a:pPr algn="r"/>
            <a:r>
              <a:rPr lang="en-US" sz="4000"/>
              <a:t>SR 31/SR 80 Flyover Option</a:t>
            </a:r>
          </a:p>
        </p:txBody>
      </p:sp>
      <p:pic>
        <p:nvPicPr>
          <p:cNvPr id="5" name="Content Placeholder 4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3D598E63-4CF0-1B24-CA52-4A69ABB76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9" b="15756"/>
          <a:stretch/>
        </p:blipFill>
        <p:spPr>
          <a:xfrm>
            <a:off x="20" y="2871"/>
            <a:ext cx="12191980" cy="5096929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3983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83DA4C0C-EC4F-C5B3-6E39-645113985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149087"/>
            <a:ext cx="11688417" cy="6617473"/>
          </a:xfrm>
        </p:spPr>
      </p:pic>
    </p:spTree>
    <p:extLst>
      <p:ext uri="{BB962C8B-B14F-4D97-AF65-F5344CB8AC3E}">
        <p14:creationId xmlns:p14="http://schemas.microsoft.com/office/powerpoint/2010/main" val="1349376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0855C-9FA4-417A-BE67-63C022F81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E6A49B-1B06-403E-8CC5-ACB38A6BD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C04233-F584-44BA-AB11-35CBDF5D1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60" y="1660121"/>
            <a:ext cx="9623404" cy="33054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Charlotte County Economic Development Overview </a:t>
            </a:r>
          </a:p>
        </p:txBody>
      </p:sp>
    </p:spTree>
    <p:extLst>
      <p:ext uri="{BB962C8B-B14F-4D97-AF65-F5344CB8AC3E}">
        <p14:creationId xmlns:p14="http://schemas.microsoft.com/office/powerpoint/2010/main" val="295641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422665-EC3F-431F-884D-BDBBB906E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030" y="214381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dirty="0"/>
              <a:t>SR 78 from I-75 to SR 31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2631A-9256-4EBE-80A1-1C2A6832F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030" y="1179666"/>
            <a:ext cx="8500531" cy="4393982"/>
          </a:xfrm>
        </p:spPr>
        <p:txBody>
          <a:bodyPr>
            <a:normAutofit/>
          </a:bodyPr>
          <a:lstStyle/>
          <a:p>
            <a:r>
              <a:rPr lang="en-US" sz="3200" dirty="0"/>
              <a:t>PD&amp;E started in 2019 and completion is planned for early 2024    </a:t>
            </a:r>
          </a:p>
          <a:p>
            <a:r>
              <a:rPr lang="en-US" sz="3200" dirty="0"/>
              <a:t>Public information meeting is planned for later this year    </a:t>
            </a:r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2C1073B4-B32E-9FC4-D107-7E6CD08A7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" y="3169920"/>
            <a:ext cx="10424160" cy="344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71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29F4FEF-3F4E-4042-8E6D-C24E201FB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6FD15B-A172-411A-8E98-D68B07A9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365125"/>
            <a:ext cx="5648960" cy="1890395"/>
          </a:xfrm>
        </p:spPr>
        <p:txBody>
          <a:bodyPr anchor="b">
            <a:normAutofit/>
          </a:bodyPr>
          <a:lstStyle/>
          <a:p>
            <a:r>
              <a:rPr lang="en-US" dirty="0"/>
              <a:t>SR 31 and CR 74 Project </a:t>
            </a:r>
          </a:p>
        </p:txBody>
      </p:sp>
      <p:pic>
        <p:nvPicPr>
          <p:cNvPr id="5" name="Picture 4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3B3A694D-E160-46C0-8849-BEDC517AC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8" r="1" b="13598"/>
          <a:stretch/>
        </p:blipFill>
        <p:spPr>
          <a:xfrm>
            <a:off x="20" y="10"/>
            <a:ext cx="6105116" cy="4191736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pic>
        <p:nvPicPr>
          <p:cNvPr id="7" name="Picture 6" descr="A truck driving down the road&#10;&#10;Description automatically generated with low confidence">
            <a:extLst>
              <a:ext uri="{FF2B5EF4-FFF2-40B4-BE49-F238E27FC236}">
                <a16:creationId xmlns:a16="http://schemas.microsoft.com/office/drawing/2014/main" id="{34E05850-B649-456A-AD22-3544887DE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" r="20587" b="-2"/>
          <a:stretch/>
        </p:blipFill>
        <p:spPr>
          <a:xfrm>
            <a:off x="462420" y="4304418"/>
            <a:ext cx="5414116" cy="2553582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D1850-E71D-4A76-B382-34CE42C87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399" y="2620645"/>
            <a:ext cx="5105400" cy="3556317"/>
          </a:xfrm>
        </p:spPr>
        <p:txBody>
          <a:bodyPr>
            <a:normAutofit/>
          </a:bodyPr>
          <a:lstStyle/>
          <a:p>
            <a:r>
              <a:rPr lang="en-US" sz="3200" dirty="0"/>
              <a:t>Design is underway and completion is planned for May of 2024 </a:t>
            </a:r>
          </a:p>
          <a:p>
            <a:r>
              <a:rPr lang="en-US" sz="3200" dirty="0"/>
              <a:t>Construction start planned for FY 2024</a:t>
            </a:r>
          </a:p>
          <a:p>
            <a:r>
              <a:rPr lang="en-US" sz="3200" dirty="0"/>
              <a:t>Estimated cost is $9.7 million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763020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0855C-9FA4-417A-BE67-63C022F81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E6A49B-1B06-403E-8CC5-ACB38A6BD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C04233-F584-44BA-AB11-35CBDF5D1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60" y="1660121"/>
            <a:ext cx="9623404" cy="33054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dirty="0"/>
              <a:t>I-75 Connect Studies</a:t>
            </a:r>
            <a:endParaRPr lang="en-US" sz="8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893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639B173-3D3D-2D06-223B-9B4A36A9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3839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7613F4D-FDA6-23D8-0F66-B84D6E581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080"/>
            <a:ext cx="1210056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314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64A6FADB-EF9A-BCBB-E5C1-5438B9BEE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21920"/>
            <a:ext cx="11948160" cy="67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083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CDC576E9-0A10-4B7F-E5DD-DFE1F9F5B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2240"/>
            <a:ext cx="11938000" cy="671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206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7490079-030F-2B47-AE1C-3639D2C5D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683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361DC27-5FAA-6048-C9AA-089A26ADB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8" y="91440"/>
            <a:ext cx="12158572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956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CC3C4478-7C85-9B09-9824-3F9A0CA1F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32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19979A6-B4E1-3229-64B9-6A1989846B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712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9D959A5-281E-9320-3FEF-331BB98E6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680"/>
            <a:ext cx="12186615" cy="644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904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0C50D64-4394-30AC-0B2F-EB02E59BF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" y="0"/>
            <a:ext cx="11917680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125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0FC0535-27F0-26BB-A548-F4F7AD380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1" y="111760"/>
            <a:ext cx="12080240" cy="66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353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4B4B14-D1F9-1EAA-488F-BFCA87D94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0"/>
            <a:ext cx="119888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441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9CE233E-F613-CAED-CE57-4BE9DE97D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101600"/>
            <a:ext cx="11887200" cy="668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030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B25FD986-A5A9-DBBB-53B4-521B504B3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1121"/>
            <a:ext cx="12192000" cy="67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516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ebsite&#10;&#10;Description automatically generated">
            <a:extLst>
              <a:ext uri="{FF2B5EF4-FFF2-40B4-BE49-F238E27FC236}">
                <a16:creationId xmlns:a16="http://schemas.microsoft.com/office/drawing/2014/main" id="{C011AA6E-5937-11DA-72B7-B4D66B007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1" y="0"/>
            <a:ext cx="1205992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106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32DD7CA3-15C2-0DCE-B211-9CDE9F344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" y="0"/>
            <a:ext cx="12146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036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3BD5064C-E72E-36D8-F513-8D22B1AD7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192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71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BC94A13-BC95-2A59-EBEF-A9555370A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0720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40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80707B6-49AC-F842-7E9D-1CB987DCEC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626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D7F33AE7-662B-353C-A7A9-3B3C6BE6E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0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82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DD8DA42-89EB-6FA6-A65E-351E9B867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00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imeline, map&#10;&#10;Description automatically generated">
            <a:extLst>
              <a:ext uri="{FF2B5EF4-FFF2-40B4-BE49-F238E27FC236}">
                <a16:creationId xmlns:a16="http://schemas.microsoft.com/office/drawing/2014/main" id="{1C54D3D6-23F9-334B-9897-33F82E4C4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96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258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345287F-C4BF-4B77-B0D2-5A26209BB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6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050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FDB443-C293-4A11-B171-B5D5C41A2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6" b="118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826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0855C-9FA4-417A-BE67-63C022F81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E6A49B-1B06-403E-8CC5-ACB38A6BD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C04233-F584-44BA-AB11-35CBDF5D1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60" y="1660121"/>
            <a:ext cx="9623404" cy="33054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2020 Census and MPO Activities and Schedule</a:t>
            </a:r>
          </a:p>
        </p:txBody>
      </p:sp>
    </p:spTree>
    <p:extLst>
      <p:ext uri="{BB962C8B-B14F-4D97-AF65-F5344CB8AC3E}">
        <p14:creationId xmlns:p14="http://schemas.microsoft.com/office/powerpoint/2010/main" val="206019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1FD0E850-424C-A21F-8CAA-F69BCB4B3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1"/>
            <a:ext cx="12039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604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A1A054C2-4A5D-093D-B773-B655A2647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1" y="918266"/>
            <a:ext cx="10210414" cy="478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117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2B29B0C-17CD-CFE1-522F-5A455D7FF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41" y="822589"/>
            <a:ext cx="9622364" cy="509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072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51FEB6F-8747-83BF-30B9-E4E8ADDCE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34" y="1739240"/>
            <a:ext cx="4616434" cy="28226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099A592-7AC8-2D34-9ED9-37B057EC3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33" y="1739240"/>
            <a:ext cx="4644528" cy="28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79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6935500-D0CD-94FE-B6D4-822200217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324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C35B5BDE-0A07-C7AA-C971-12E144532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12120880" cy="657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750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BB7AB17-51BB-A286-A5D4-6921752F3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0"/>
            <a:ext cx="12263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2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B485637-22E9-4A6F-73C5-0765EEBDF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85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6D50D680-F752-97AF-6A3A-25ABAB6DE0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68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3010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5572260-2772-4bb3-8aac-b5a9b9060f12">
      <Terms xmlns="http://schemas.microsoft.com/office/infopath/2007/PartnerControls"/>
    </lcf76f155ced4ddcb4097134ff3c332f>
    <TaxCatchAll xmlns="7fec0b2c-a5ff-472b-a33f-7125a5b30e6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9D9E97870C4D418B5D665BCBA3E076" ma:contentTypeVersion="17" ma:contentTypeDescription="Create a new document." ma:contentTypeScope="" ma:versionID="2b6e18df4870eb6c40bf471f32ca08cc">
  <xsd:schema xmlns:xsd="http://www.w3.org/2001/XMLSchema" xmlns:xs="http://www.w3.org/2001/XMLSchema" xmlns:p="http://schemas.microsoft.com/office/2006/metadata/properties" xmlns:ns2="d5572260-2772-4bb3-8aac-b5a9b9060f12" xmlns:ns3="7fec0b2c-a5ff-472b-a33f-7125a5b30e62" targetNamespace="http://schemas.microsoft.com/office/2006/metadata/properties" ma:root="true" ma:fieldsID="8e22960ef101c537fb4be6a074e41e17" ns2:_="" ns3:_="">
    <xsd:import namespace="d5572260-2772-4bb3-8aac-b5a9b9060f12"/>
    <xsd:import namespace="7fec0b2c-a5ff-472b-a33f-7125a5b30e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572260-2772-4bb3-8aac-b5a9b9060f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3fd4bf8-940e-40e9-acef-f72051e3e0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ec0b2c-a5ff-472b-a33f-7125a5b30e6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988ddee-3ee1-4217-a29f-f58a74339451}" ma:internalName="TaxCatchAll" ma:showField="CatchAllData" ma:web="7fec0b2c-a5ff-472b-a33f-7125a5b30e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A5BB0A-1CC1-483C-92AB-8F7071B957E4}">
  <ds:schemaRefs>
    <ds:schemaRef ds:uri="http://schemas.microsoft.com/office/2006/metadata/properties"/>
    <ds:schemaRef ds:uri="http://schemas.microsoft.com/office/infopath/2007/PartnerControls"/>
    <ds:schemaRef ds:uri="d5572260-2772-4bb3-8aac-b5a9b9060f12"/>
    <ds:schemaRef ds:uri="7fec0b2c-a5ff-472b-a33f-7125a5b30e62"/>
  </ds:schemaRefs>
</ds:datastoreItem>
</file>

<file path=customXml/itemProps2.xml><?xml version="1.0" encoding="utf-8"?>
<ds:datastoreItem xmlns:ds="http://schemas.openxmlformats.org/officeDocument/2006/customXml" ds:itemID="{4F76B674-23EC-4AFA-9327-59259334F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5C2BEF-D86F-4D3B-A27F-050AEAFF0B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572260-2772-4bb3-8aac-b5a9b9060f12"/>
    <ds:schemaRef ds:uri="7fec0b2c-a5ff-472b-a33f-7125a5b30e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481</Words>
  <Application>Microsoft Office PowerPoint</Application>
  <PresentationFormat>Widescreen</PresentationFormat>
  <Paragraphs>213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Arial</vt:lpstr>
      <vt:lpstr>Arial Narrow</vt:lpstr>
      <vt:lpstr>Calibri</vt:lpstr>
      <vt:lpstr>Calibri Light</vt:lpstr>
      <vt:lpstr>Times New Roman</vt:lpstr>
      <vt:lpstr>Office Theme</vt:lpstr>
      <vt:lpstr>Office Theme</vt:lpstr>
      <vt:lpstr>Joint Charlotte-Punta Gorda MPO and Lee County MPO Board Meeting</vt:lpstr>
      <vt:lpstr>TRIP Priorities </vt:lpstr>
      <vt:lpstr>PowerPoint Presentation</vt:lpstr>
      <vt:lpstr>Charlotte County Economic Development Overview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Burnt Store Rd. Corridor</vt:lpstr>
      <vt:lpstr>PowerPoint Presentation</vt:lpstr>
      <vt:lpstr>PowerPoint Presentation</vt:lpstr>
      <vt:lpstr>Green Gulf Boulevard Extension</vt:lpstr>
      <vt:lpstr>PowerPoint Presentation</vt:lpstr>
      <vt:lpstr>Status of SR 31 Projects</vt:lpstr>
      <vt:lpstr>PowerPoint Presentation</vt:lpstr>
      <vt:lpstr>SR 31 from SR 80 to SR 78</vt:lpstr>
      <vt:lpstr>PowerPoint Presentation</vt:lpstr>
      <vt:lpstr>SR 31 Bridge Alternatives </vt:lpstr>
      <vt:lpstr>SR 31 South of Bridge At-Grade Alternative </vt:lpstr>
      <vt:lpstr>SR 31/SR 80 Flyover Option</vt:lpstr>
      <vt:lpstr>PowerPoint Presentation</vt:lpstr>
      <vt:lpstr>SR 78 from I-75 to SR 31</vt:lpstr>
      <vt:lpstr>SR 31 and CR 74 Project </vt:lpstr>
      <vt:lpstr>I-75 Connect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2020 Census and MPO Activities and Schedule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Charlotte-Punta Gorda MPO and Lee MPO Board Meeting</dc:title>
  <dc:creator>Don Scott</dc:creator>
  <cp:lastModifiedBy>Harris, D’Juan</cp:lastModifiedBy>
  <cp:revision>4</cp:revision>
  <dcterms:created xsi:type="dcterms:W3CDTF">2022-02-16T20:14:22Z</dcterms:created>
  <dcterms:modified xsi:type="dcterms:W3CDTF">2023-02-13T13:17:59Z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0x010100129D9E97870C4D418B5D665BCBA3E076</vt:lpwstr>
  </property>
  <property fmtid="{D5CDD505-2E9C-101B-9397-08002B2CF9AE}" pid="3" name="MediaServiceImageTags">
    <vt:lpwstr/>
  </property>
</Properties>
</file>